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81"/>
  </p:notesMasterIdLst>
  <p:sldIdLst>
    <p:sldId id="1069" r:id="rId3"/>
    <p:sldId id="2970" r:id="rId4"/>
    <p:sldId id="2934" r:id="rId5"/>
    <p:sldId id="2935" r:id="rId6"/>
    <p:sldId id="2952" r:id="rId7"/>
    <p:sldId id="2936" r:id="rId8"/>
    <p:sldId id="2953" r:id="rId9"/>
    <p:sldId id="2954" r:id="rId10"/>
    <p:sldId id="2955" r:id="rId11"/>
    <p:sldId id="2939" r:id="rId12"/>
    <p:sldId id="2951" r:id="rId13"/>
    <p:sldId id="2941" r:id="rId14"/>
    <p:sldId id="2957" r:id="rId15"/>
    <p:sldId id="2958" r:id="rId16"/>
    <p:sldId id="2960" r:id="rId17"/>
    <p:sldId id="2937" r:id="rId18"/>
    <p:sldId id="2965" r:id="rId19"/>
    <p:sldId id="2938" r:id="rId20"/>
    <p:sldId id="2940" r:id="rId21"/>
    <p:sldId id="2927" r:id="rId22"/>
    <p:sldId id="927" r:id="rId23"/>
    <p:sldId id="2910" r:id="rId24"/>
    <p:sldId id="321" r:id="rId25"/>
    <p:sldId id="1053" r:id="rId26"/>
    <p:sldId id="940" r:id="rId27"/>
    <p:sldId id="2942" r:id="rId28"/>
    <p:sldId id="2946" r:id="rId29"/>
    <p:sldId id="2947" r:id="rId30"/>
    <p:sldId id="2969" r:id="rId31"/>
    <p:sldId id="2945" r:id="rId32"/>
    <p:sldId id="2944" r:id="rId33"/>
    <p:sldId id="995" r:id="rId34"/>
    <p:sldId id="379" r:id="rId35"/>
    <p:sldId id="380" r:id="rId36"/>
    <p:sldId id="2967" r:id="rId37"/>
    <p:sldId id="2968" r:id="rId38"/>
    <p:sldId id="2962" r:id="rId39"/>
    <p:sldId id="2964" r:id="rId40"/>
    <p:sldId id="2963" r:id="rId41"/>
    <p:sldId id="2959" r:id="rId42"/>
    <p:sldId id="2750" r:id="rId43"/>
    <p:sldId id="2751" r:id="rId44"/>
    <p:sldId id="2730" r:id="rId45"/>
    <p:sldId id="2731" r:id="rId46"/>
    <p:sldId id="2732" r:id="rId47"/>
    <p:sldId id="2733" r:id="rId48"/>
    <p:sldId id="2735" r:id="rId49"/>
    <p:sldId id="2739" r:id="rId50"/>
    <p:sldId id="2766" r:id="rId51"/>
    <p:sldId id="2772" r:id="rId52"/>
    <p:sldId id="919" r:id="rId53"/>
    <p:sldId id="2771" r:id="rId54"/>
    <p:sldId id="505" r:id="rId55"/>
    <p:sldId id="2950" r:id="rId56"/>
    <p:sldId id="2753" r:id="rId57"/>
    <p:sldId id="2752" r:id="rId58"/>
    <p:sldId id="882" r:id="rId59"/>
    <p:sldId id="504" r:id="rId60"/>
    <p:sldId id="2720" r:id="rId61"/>
    <p:sldId id="2721" r:id="rId62"/>
    <p:sldId id="2719" r:id="rId63"/>
    <p:sldId id="473" r:id="rId64"/>
    <p:sldId id="551" r:id="rId65"/>
    <p:sldId id="2664" r:id="rId66"/>
    <p:sldId id="572" r:id="rId67"/>
    <p:sldId id="2949" r:id="rId68"/>
    <p:sldId id="564" r:id="rId69"/>
    <p:sldId id="2948" r:id="rId70"/>
    <p:sldId id="569" r:id="rId71"/>
    <p:sldId id="2728" r:id="rId72"/>
    <p:sldId id="2758" r:id="rId73"/>
    <p:sldId id="2767" r:id="rId74"/>
    <p:sldId id="2768" r:id="rId75"/>
    <p:sldId id="2933" r:id="rId76"/>
    <p:sldId id="2956" r:id="rId77"/>
    <p:sldId id="2961" r:id="rId78"/>
    <p:sldId id="974" r:id="rId79"/>
    <p:sldId id="2931" r:id="rId8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66"/>
    <p:restoredTop sz="89265"/>
  </p:normalViewPr>
  <p:slideViewPr>
    <p:cSldViewPr snapToGrid="0">
      <p:cViewPr varScale="1">
        <p:scale>
          <a:sx n="136" d="100"/>
          <a:sy n="136" d="100"/>
        </p:scale>
        <p:origin x="216" y="87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59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02324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83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067078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9608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171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599201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3" r:id="rId10"/>
    <p:sldLayoutId id="214748371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12.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13.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en.wikipedia.org/wiki/Noether%27s_theore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youtu.be/Bqx6li5dbEY?t=143" TargetMode="External"/><Relationship Id="rId10" Type="http://schemas.openxmlformats.org/officeDocument/2006/relationships/image" Target="../media/image20.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youtu.be/3qxJ2WD8p4w?t=78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en.wikipedia.org/wiki/Partially_ordered_se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PB_9HIgSCWc?t=457"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www.diffbot.com/products/natural-language/" TargetMode="Externa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40.png"/><Relationship Id="rId4" Type="http://schemas.openxmlformats.org/officeDocument/2006/relationships/hyperlink" Target="https://youtu.be/qT8NyyRgLDQ?t=49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youtu.be/Ft8R3-kPDdk?t=39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youtu.be/cmYzJAsjYSo"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www.javatpoint.com/knowledge-representation-in-ai" TargetMode="External"/><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1.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 Id="rId6" Type="http://schemas.openxmlformats.org/officeDocument/2006/relationships/hyperlink" Target="https://istio.io/" TargetMode="External"/><Relationship Id="rId5" Type="http://schemas.openxmlformats.org/officeDocument/2006/relationships/image" Target="../media/image36.tiff"/><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53.png"/><Relationship Id="rId4" Type="http://schemas.openxmlformats.org/officeDocument/2006/relationships/hyperlink" Target="https://youtu.be/UwYLaGzhDb4?t=2307"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youtu.be/UwYLaGzhDb4?t=60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59.png"/><Relationship Id="rId5" Type="http://schemas.openxmlformats.org/officeDocument/2006/relationships/hyperlink" Target="https://youtu.be/lmcT2mP2bfE?t=481" TargetMode="Externa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61.png"/><Relationship Id="rId5" Type="http://schemas.openxmlformats.org/officeDocument/2006/relationships/hyperlink" Target="https://youtu.be/lmcT2mP2bfE?t=967" TargetMode="Externa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hyperlink" Target="http://vectorstock.com/19590847" TargetMode="Externa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67.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hyperlink" Target="https://musicbrainz.org/" TargetMode="External"/><Relationship Id="rId5" Type="http://schemas.openxmlformats.org/officeDocument/2006/relationships/image" Target="../media/image69.png"/><Relationship Id="rId4" Type="http://schemas.openxmlformats.org/officeDocument/2006/relationships/hyperlink" Target="https://youtu.be/K2EBCCGPMhw?t=214"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4.gif"/><Relationship Id="rId4" Type="http://schemas.openxmlformats.org/officeDocument/2006/relationships/hyperlink" Target="https://en.wikipedia.org/wiki/File:HomotopySmall.gi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youtu.be/XcM39gnqgNc?t=155" TargetMode="Externa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hyperlink" Target="https://youtu.be/YLIH8TKbAh4?t=389"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youtu.be/IGYOfrgrOak?t=584" TargetMode="Externa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youtu.be/Qd7Ax_oopY8"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r4_wGxi94jg"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youtu.be/cJ46AOEOc14?t=1537"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s://youtu.be/lmcT2mP2bfE?t=579"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tiff"/><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90.tiff"/><Relationship Id="rId5" Type="http://schemas.openxmlformats.org/officeDocument/2006/relationships/image" Target="../media/image89.tiff"/><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foodtank.com/news/2015/01/five-ways-cell-phones-are-changing-agriculture-in-africa" TargetMode="Externa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100.tiff"/><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hyperlink" Target="https://en.wikipedia.org/wiki/Partially_ordered_set"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hyperlink" Target="https://en.wikipedia.org/wiki/Ontology_engineering" TargetMode="Externa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youtu.be/EPs6BhLav94?t=32" TargetMode="External"/><Relationship Id="rId1" Type="http://schemas.openxmlformats.org/officeDocument/2006/relationships/slideLayout" Target="../slideLayouts/slideLayout9.xml"/><Relationship Id="rId5" Type="http://schemas.openxmlformats.org/officeDocument/2006/relationships/image" Target="../media/image103.png"/><Relationship Id="rId4" Type="http://schemas.openxmlformats.org/officeDocument/2006/relationships/hyperlink" Target="https://youtu.be/r0lsyTaAuJE?t=16"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6.png"/><Relationship Id="rId4" Type="http://schemas.openxmlformats.org/officeDocument/2006/relationships/hyperlink" Target="https://en.wikipedia.org/wiki/Path_(topology)"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IOiZatlZtGU?t=1594" TargetMode="Externa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youtu.be/BdXWlQsd7RI?t=511" TargetMode="Externa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hyperlink" Target="https://www.youtube.com/user/blargoner" TargetMode="External"/><Relationship Id="rId2" Type="http://schemas.openxmlformats.org/officeDocument/2006/relationships/hyperlink" Target="https://youtu.be/Jeod9jaV4iM" TargetMode="Externa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hyperlink" Target="https://youtu.be/A9z0T7UmJIQ?t=642" TargetMode="External"/><Relationship Id="rId4"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hyperlink" Target="http://math.mit.edu/~dspivak/CT4S.pdf"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19</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Knowledge Representation</a:t>
            </a:r>
            <a:br>
              <a:rPr lang="en-US" sz="1800" dirty="0"/>
            </a:br>
            <a:r>
              <a:rPr lang="en-US" sz="1800" dirty="0"/>
              <a:t>Week 6</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433161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1843152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a:t>
            </a:r>
            <a:r>
              <a:rPr lang="en-US" sz="1000" dirty="0" err="1"/>
              <a:t>kindof</a:t>
            </a:r>
            <a:r>
              <a:rPr lang="en-US" sz="1000" dirty="0"/>
              <a:t> similar, kind of the same and the are different that was so difficult to visualize and express 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530996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07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9" name="Picture 8">
            <a:hlinkClick r:id="rId4"/>
            <a:extLst>
              <a:ext uri="{FF2B5EF4-FFF2-40B4-BE49-F238E27FC236}">
                <a16:creationId xmlns:a16="http://schemas.microsoft.com/office/drawing/2014/main" id="{54354520-214C-884B-879C-E37A6AFD8545}"/>
              </a:ext>
            </a:extLst>
          </p:cNvPr>
          <p:cNvPicPr>
            <a:picLocks noChangeAspect="1"/>
          </p:cNvPicPr>
          <p:nvPr/>
        </p:nvPicPr>
        <p:blipFill>
          <a:blip r:embed="rId5"/>
          <a:stretch>
            <a:fillRect/>
          </a:stretch>
        </p:blipFill>
        <p:spPr>
          <a:xfrm>
            <a:off x="528094" y="1663556"/>
            <a:ext cx="3950337" cy="2571750"/>
          </a:xfrm>
          <a:prstGeom prst="rect">
            <a:avLst/>
          </a:prstGeom>
        </p:spPr>
      </p:pic>
      <p:grpSp>
        <p:nvGrpSpPr>
          <p:cNvPr id="11" name="Group 10">
            <a:extLst>
              <a:ext uri="{FF2B5EF4-FFF2-40B4-BE49-F238E27FC236}">
                <a16:creationId xmlns:a16="http://schemas.microsoft.com/office/drawing/2014/main" id="{2386232D-FF39-0A46-804B-E4DB6C38078E}"/>
              </a:ext>
            </a:extLst>
          </p:cNvPr>
          <p:cNvGrpSpPr/>
          <p:nvPr/>
        </p:nvGrpSpPr>
        <p:grpSpPr>
          <a:xfrm>
            <a:off x="4572000" y="1872513"/>
            <a:ext cx="4206591" cy="2362793"/>
            <a:chOff x="4572000" y="1872513"/>
            <a:chExt cx="4206591" cy="2362793"/>
          </a:xfrm>
        </p:grpSpPr>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6"/>
            <a:stretch>
              <a:fillRect/>
            </a:stretch>
          </p:blipFill>
          <p:spPr>
            <a:xfrm>
              <a:off x="4572000" y="1872513"/>
              <a:ext cx="4206591" cy="2362793"/>
            </a:xfrm>
            <a:prstGeom prst="rect">
              <a:avLst/>
            </a:prstGeom>
          </p:spPr>
        </p:pic>
        <p:sp>
          <p:nvSpPr>
            <p:cNvPr id="10" name="Oval 9">
              <a:extLst>
                <a:ext uri="{FF2B5EF4-FFF2-40B4-BE49-F238E27FC236}">
                  <a16:creationId xmlns:a16="http://schemas.microsoft.com/office/drawing/2014/main" id="{127C7E87-652F-6D43-A623-B5FCF3BB37CF}"/>
                </a:ext>
              </a:extLst>
            </p:cNvPr>
            <p:cNvSpPr/>
            <p:nvPr/>
          </p:nvSpPr>
          <p:spPr>
            <a:xfrm>
              <a:off x="5316718" y="1872513"/>
              <a:ext cx="904972" cy="854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435D2F25-4F3C-CB4C-89EA-5E8C9354EDAD}"/>
                </a:ext>
              </a:extLst>
            </p:cNvPr>
            <p:cNvSpPr/>
            <p:nvPr/>
          </p:nvSpPr>
          <p:spPr>
            <a:xfrm>
              <a:off x="5005633" y="3836709"/>
              <a:ext cx="1509859" cy="292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96108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317401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098239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86663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2"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2849848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21</a:t>
            </a:fld>
            <a:endParaRPr lang="en-TW"/>
          </a:p>
        </p:txBody>
      </p:sp>
    </p:spTree>
    <p:extLst>
      <p:ext uri="{BB962C8B-B14F-4D97-AF65-F5344CB8AC3E}">
        <p14:creationId xmlns:p14="http://schemas.microsoft.com/office/powerpoint/2010/main" val="379786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22</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23</a:t>
            </a:fld>
            <a:endParaRPr lang="en-TW"/>
          </a:p>
        </p:txBody>
      </p:sp>
    </p:spTree>
    <p:extLst>
      <p:ext uri="{BB962C8B-B14F-4D97-AF65-F5344CB8AC3E}">
        <p14:creationId xmlns:p14="http://schemas.microsoft.com/office/powerpoint/2010/main" val="327198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83614B61-5CA3-B34F-A083-B300B5AB2D32}"/>
              </a:ext>
            </a:extLst>
          </p:cNvPr>
          <p:cNvPicPr>
            <a:picLocks noChangeAspect="1"/>
          </p:cNvPicPr>
          <p:nvPr/>
        </p:nvPicPr>
        <p:blipFill>
          <a:blip r:embed="rId4"/>
          <a:stretch>
            <a:fillRect/>
          </a:stretch>
        </p:blipFill>
        <p:spPr>
          <a:xfrm>
            <a:off x="1421210" y="1032234"/>
            <a:ext cx="6301579" cy="4026319"/>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4" name="Picture 3">
            <a:hlinkClick r:id="rId5"/>
            <a:extLst>
              <a:ext uri="{FF2B5EF4-FFF2-40B4-BE49-F238E27FC236}">
                <a16:creationId xmlns:a16="http://schemas.microsoft.com/office/drawing/2014/main" id="{8315081E-70B1-EE43-A6A5-F33DD816FF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52673" y="1791516"/>
            <a:ext cx="3135728" cy="2182222"/>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940855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941561"/>
            <a:chOff x="545567" y="1557384"/>
            <a:chExt cx="3778707" cy="2679298"/>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665044" y="3928905"/>
              <a:ext cx="3539752" cy="307777"/>
            </a:xfrm>
            <a:prstGeom prst="rect">
              <a:avLst/>
            </a:prstGeom>
            <a:noFill/>
          </p:spPr>
          <p:txBody>
            <a:bodyPr wrap="none" rtlCol="0">
              <a:spAutoFit/>
            </a:bodyPr>
            <a:lstStyle/>
            <a:p>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Propositions as Types (names with format)</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536259"/>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a:stretch>
            <a:fillRect/>
          </a:stretch>
        </p:blipFill>
        <p:spPr>
          <a:xfrm>
            <a:off x="196194" y="1720466"/>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Tree>
    <p:extLst>
      <p:ext uri="{BB962C8B-B14F-4D97-AF65-F5344CB8AC3E}">
        <p14:creationId xmlns:p14="http://schemas.microsoft.com/office/powerpoint/2010/main" val="1168066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complements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524276" y="1967285"/>
            <a:ext cx="809548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(Logical) Propositions are types.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Types can be given concrete names.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Significant amount of logical reasoning can be automated.</a:t>
            </a:r>
          </a:p>
        </p:txBody>
      </p:sp>
    </p:spTree>
    <p:extLst>
      <p:ext uri="{BB962C8B-B14F-4D97-AF65-F5344CB8AC3E}">
        <p14:creationId xmlns:p14="http://schemas.microsoft.com/office/powerpoint/2010/main" val="171609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Knowledge?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969442"/>
            <a:ext cx="8520600" cy="1970203"/>
          </a:xfrm>
        </p:spPr>
        <p:txBody>
          <a:bodyPr/>
          <a:lstStyle/>
          <a:p>
            <a:pPr marL="0" indent="0" algn="ctr">
              <a:buNone/>
            </a:pPr>
            <a:r>
              <a:rPr lang="en-US" sz="3600" dirty="0">
                <a:latin typeface="Arial Rounded MT Bold" panose="020F0704030504030204" pitchFamily="34" charset="77"/>
              </a:rPr>
              <a:t>How to convert a problem to a format with known solution, </a:t>
            </a:r>
          </a:p>
          <a:p>
            <a:pPr marL="0" indent="0" algn="ctr">
              <a:buNone/>
            </a:pPr>
            <a:r>
              <a:rPr lang="en-US" sz="3600" dirty="0">
                <a:latin typeface="Arial Rounded MT Bold" panose="020F0704030504030204" pitchFamily="34" charset="77"/>
              </a:rPr>
              <a:t>then, relate it back.</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09188" y="1034253"/>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1126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738171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699537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33</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516069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5968421" y="3942333"/>
            <a:ext cx="183896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7640" y="1259347"/>
            <a:ext cx="2740529" cy="2624806"/>
          </a:xfrm>
          <a:prstGeom prst="rect">
            <a:avLst/>
          </a:prstGeom>
        </p:spPr>
      </p:pic>
      <p:pic>
        <p:nvPicPr>
          <p:cNvPr id="5" name="Picture 2" descr="Knowledge Representation in Artificial intelligence">
            <a:hlinkClick r:id="rId3"/>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31" y="1258114"/>
            <a:ext cx="3532269" cy="291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76A3-52E3-5D4B-8A13-C7AE42A94FEB}"/>
              </a:ext>
            </a:extLst>
          </p:cNvPr>
          <p:cNvSpPr txBox="1"/>
          <p:nvPr/>
        </p:nvSpPr>
        <p:spPr>
          <a:xfrm>
            <a:off x="1915225" y="4173165"/>
            <a:ext cx="1473480" cy="230832"/>
          </a:xfrm>
          <a:prstGeom prst="rect">
            <a:avLst/>
          </a:prstGeom>
          <a:noFill/>
        </p:spPr>
        <p:txBody>
          <a:bodyPr wrap="none" rtlCol="0">
            <a:spAutoFit/>
          </a:bodyPr>
          <a:lstStyle/>
          <a:p>
            <a:r>
              <a:rPr lang="en-TW" sz="900" dirty="0"/>
              <a:t>Image Source: </a:t>
            </a:r>
            <a:r>
              <a:rPr lang="en-TW" sz="900" dirty="0">
                <a:hlinkClick r:id="rId3"/>
              </a:rPr>
              <a:t>JavaPoint</a:t>
            </a:r>
            <a:endParaRPr lang="en-TW" sz="900" dirty="0"/>
          </a:p>
        </p:txBody>
      </p:sp>
    </p:spTree>
    <p:extLst>
      <p:ext uri="{BB962C8B-B14F-4D97-AF65-F5344CB8AC3E}">
        <p14:creationId xmlns:p14="http://schemas.microsoft.com/office/powerpoint/2010/main" val="3530813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625246" y="260359"/>
            <a:ext cx="78935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Modern Workflow of Human Actions</a:t>
            </a:r>
          </a:p>
        </p:txBody>
      </p:sp>
      <p:sp>
        <p:nvSpPr>
          <p:cNvPr id="6" name="TextBox 5">
            <a:extLst>
              <a:ext uri="{FF2B5EF4-FFF2-40B4-BE49-F238E27FC236}">
                <a16:creationId xmlns:a16="http://schemas.microsoft.com/office/drawing/2014/main" id="{7CFD76A3-52E3-5D4B-8A13-C7AE42A94FEB}"/>
              </a:ext>
            </a:extLst>
          </p:cNvPr>
          <p:cNvSpPr txBox="1"/>
          <p:nvPr/>
        </p:nvSpPr>
        <p:spPr>
          <a:xfrm>
            <a:off x="5945415" y="4812229"/>
            <a:ext cx="1428596" cy="230832"/>
          </a:xfrm>
          <a:prstGeom prst="rect">
            <a:avLst/>
          </a:prstGeom>
          <a:noFill/>
        </p:spPr>
        <p:txBody>
          <a:bodyPr wrap="none" rtlCol="0">
            <a:spAutoFit/>
          </a:bodyPr>
          <a:lstStyle/>
          <a:p>
            <a:r>
              <a:rPr lang="en-TW" sz="900" dirty="0"/>
              <a:t>Images from: </a:t>
            </a:r>
            <a:r>
              <a:rPr lang="en-TW" sz="900" dirty="0">
                <a:hlinkClick r:id="rId2"/>
              </a:rPr>
              <a:t>JavaPoint</a:t>
            </a:r>
            <a:endParaRPr lang="en-TW" sz="900" dirty="0"/>
          </a:p>
        </p:txBody>
      </p:sp>
      <p:pic>
        <p:nvPicPr>
          <p:cNvPr id="16386" name="Picture 2" descr="Knowledge Representation in Artificial intelligence">
            <a:hlinkClick r:id="rId2"/>
            <a:extLst>
              <a:ext uri="{FF2B5EF4-FFF2-40B4-BE49-F238E27FC236}">
                <a16:creationId xmlns:a16="http://schemas.microsoft.com/office/drawing/2014/main" id="{FB2138F2-46D4-A94C-9368-C90D8536C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969" y="1752178"/>
            <a:ext cx="3343062" cy="2072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nowledge Representation in Artificial intelligence">
            <a:hlinkClick r:id="rId2"/>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363" y="1740984"/>
            <a:ext cx="1109292" cy="915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F434B2-E80D-A04F-ACE2-6820D9D49E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345" y="1459719"/>
            <a:ext cx="4800020" cy="2700010"/>
          </a:xfrm>
          <a:prstGeom prst="rect">
            <a:avLst/>
          </a:prstGeom>
        </p:spPr>
      </p:pic>
      <p:sp>
        <p:nvSpPr>
          <p:cNvPr id="4" name="Right Arrow 3">
            <a:extLst>
              <a:ext uri="{FF2B5EF4-FFF2-40B4-BE49-F238E27FC236}">
                <a16:creationId xmlns:a16="http://schemas.microsoft.com/office/drawing/2014/main" id="{8BE0297B-DA6B-1E48-8491-96B2763291E3}"/>
              </a:ext>
            </a:extLst>
          </p:cNvPr>
          <p:cNvSpPr/>
          <p:nvPr/>
        </p:nvSpPr>
        <p:spPr>
          <a:xfrm>
            <a:off x="5031706" y="1930290"/>
            <a:ext cx="453263" cy="4147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2" name="Picture 11">
            <a:hlinkClick r:id="rId6"/>
            <a:extLst>
              <a:ext uri="{FF2B5EF4-FFF2-40B4-BE49-F238E27FC236}">
                <a16:creationId xmlns:a16="http://schemas.microsoft.com/office/drawing/2014/main" id="{2E175504-9275-DB44-9D9C-E3E6CAC21AE9}"/>
              </a:ext>
            </a:extLst>
          </p:cNvPr>
          <p:cNvPicPr>
            <a:picLocks noChangeAspect="1"/>
          </p:cNvPicPr>
          <p:nvPr/>
        </p:nvPicPr>
        <p:blipFill>
          <a:blip r:embed="rId7"/>
          <a:stretch>
            <a:fillRect/>
          </a:stretch>
        </p:blipFill>
        <p:spPr>
          <a:xfrm>
            <a:off x="1454688" y="3212108"/>
            <a:ext cx="2428929" cy="1715537"/>
          </a:xfrm>
          <a:prstGeom prst="rect">
            <a:avLst/>
          </a:prstGeom>
        </p:spPr>
      </p:pic>
      <p:sp>
        <p:nvSpPr>
          <p:cNvPr id="7" name="TextBox 6">
            <a:extLst>
              <a:ext uri="{FF2B5EF4-FFF2-40B4-BE49-F238E27FC236}">
                <a16:creationId xmlns:a16="http://schemas.microsoft.com/office/drawing/2014/main" id="{3142DE65-EE57-1445-99C9-0564D5B5B12C}"/>
              </a:ext>
            </a:extLst>
          </p:cNvPr>
          <p:cNvSpPr txBox="1"/>
          <p:nvPr/>
        </p:nvSpPr>
        <p:spPr>
          <a:xfrm>
            <a:off x="2133588" y="3212108"/>
            <a:ext cx="1071127" cy="307777"/>
          </a:xfrm>
          <a:prstGeom prst="rect">
            <a:avLst/>
          </a:prstGeom>
          <a:noFill/>
        </p:spPr>
        <p:txBody>
          <a:bodyPr wrap="none" rtlCol="0">
            <a:spAutoFit/>
          </a:bodyPr>
          <a:lstStyle/>
          <a:p>
            <a:r>
              <a:rPr lang="en-TW" dirty="0">
                <a:solidFill>
                  <a:srgbClr val="FF0000"/>
                </a:solidFill>
              </a:rPr>
              <a:t>Data Plane</a:t>
            </a:r>
          </a:p>
        </p:txBody>
      </p:sp>
      <p:sp>
        <p:nvSpPr>
          <p:cNvPr id="14" name="TextBox 13">
            <a:extLst>
              <a:ext uri="{FF2B5EF4-FFF2-40B4-BE49-F238E27FC236}">
                <a16:creationId xmlns:a16="http://schemas.microsoft.com/office/drawing/2014/main" id="{6E8B52BB-0309-634A-BF52-A777FDD5F799}"/>
              </a:ext>
            </a:extLst>
          </p:cNvPr>
          <p:cNvSpPr txBox="1"/>
          <p:nvPr/>
        </p:nvSpPr>
        <p:spPr>
          <a:xfrm>
            <a:off x="2165830" y="4814219"/>
            <a:ext cx="1269899" cy="307777"/>
          </a:xfrm>
          <a:prstGeom prst="rect">
            <a:avLst/>
          </a:prstGeom>
          <a:noFill/>
        </p:spPr>
        <p:txBody>
          <a:bodyPr wrap="none" rtlCol="0">
            <a:spAutoFit/>
          </a:bodyPr>
          <a:lstStyle/>
          <a:p>
            <a:r>
              <a:rPr lang="en-TW" dirty="0">
                <a:solidFill>
                  <a:srgbClr val="FF0000"/>
                </a:solidFill>
              </a:rPr>
              <a:t>Control Plane</a:t>
            </a:r>
          </a:p>
        </p:txBody>
      </p:sp>
      <p:sp>
        <p:nvSpPr>
          <p:cNvPr id="11" name="Bent-Up Arrow 10">
            <a:extLst>
              <a:ext uri="{FF2B5EF4-FFF2-40B4-BE49-F238E27FC236}">
                <a16:creationId xmlns:a16="http://schemas.microsoft.com/office/drawing/2014/main" id="{E1C8A103-77A9-A64A-9E59-4B1C2DBBCFD6}"/>
              </a:ext>
            </a:extLst>
          </p:cNvPr>
          <p:cNvSpPr/>
          <p:nvPr/>
        </p:nvSpPr>
        <p:spPr>
          <a:xfrm>
            <a:off x="4101285" y="3885354"/>
            <a:ext cx="2633841" cy="9049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7" name="Picture 2" descr="Knowledge Representation in Artificial intelligence">
            <a:hlinkClick r:id="rId2"/>
            <a:extLst>
              <a:ext uri="{FF2B5EF4-FFF2-40B4-BE49-F238E27FC236}">
                <a16:creationId xmlns:a16="http://schemas.microsoft.com/office/drawing/2014/main" id="{3A62B53E-E493-A340-9B72-C94A3DC87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123" y="4389723"/>
            <a:ext cx="769793" cy="63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30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black"/>
                </a:solidFill>
                <a:effectLst/>
                <a:uLnTx/>
                <a:uFillTx/>
                <a:latin typeface="Calibri"/>
                <a:cs typeface="Arial"/>
                <a:sym typeface="Arial"/>
              </a:rPr>
              <a:t>The Five Flavors of Master Algorithm</a:t>
            </a:r>
          </a:p>
        </p:txBody>
      </p:sp>
      <p:sp>
        <p:nvSpPr>
          <p:cNvPr id="6" name="TextBox 5">
            <a:extLst>
              <a:ext uri="{FF2B5EF4-FFF2-40B4-BE49-F238E27FC236}">
                <a16:creationId xmlns:a16="http://schemas.microsoft.com/office/drawing/2014/main" id="{7CFD76A3-52E3-5D4B-8A13-C7AE42A94FEB}"/>
              </a:ext>
            </a:extLst>
          </p:cNvPr>
          <p:cNvSpPr txBox="1"/>
          <p:nvPr/>
        </p:nvSpPr>
        <p:spPr>
          <a:xfrm>
            <a:off x="3437885" y="4612360"/>
            <a:ext cx="142859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900" b="0" i="0" u="none" strike="noStrike" kern="0" cap="none" spc="0" normalizeH="0" baseline="0" noProof="0" dirty="0">
                <a:ln>
                  <a:noFill/>
                </a:ln>
                <a:solidFill>
                  <a:srgbClr val="000000"/>
                </a:solidFill>
                <a:effectLst/>
                <a:uLnTx/>
                <a:uFillTx/>
                <a:latin typeface="Arial"/>
                <a:cs typeface="Arial"/>
                <a:sym typeface="Arial"/>
              </a:rPr>
              <a:t>Images from: </a:t>
            </a:r>
            <a:r>
              <a:rPr kumimoji="0" lang="en-TW" sz="900" b="0" i="0" u="none" strike="noStrike" kern="0" cap="none" spc="0" normalizeH="0" baseline="0" noProof="0" dirty="0">
                <a:ln>
                  <a:noFill/>
                </a:ln>
                <a:solidFill>
                  <a:srgbClr val="000000"/>
                </a:solidFill>
                <a:effectLst/>
                <a:uLnTx/>
                <a:uFillTx/>
                <a:latin typeface="Arial"/>
                <a:cs typeface="Arial"/>
                <a:sym typeface="Arial"/>
                <a:hlinkClick r:id="rId2"/>
              </a:rPr>
              <a:t>JavaPoint</a:t>
            </a:r>
            <a:endParaRPr kumimoji="0" lang="en-TW" sz="9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6388" name="Picture 4" descr="Knowledge Representation in Artificial intelligence">
            <a:hlinkClick r:id="rId2"/>
            <a:extLst>
              <a:ext uri="{FF2B5EF4-FFF2-40B4-BE49-F238E27FC236}">
                <a16:creationId xmlns:a16="http://schemas.microsoft.com/office/drawing/2014/main" id="{A1F257A2-0AEA-8743-9037-8E984F679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272" y="988884"/>
            <a:ext cx="5951233" cy="363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43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Vertical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59450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chemeClr val="tx1"/>
                </a:solidFill>
                <a:effectLst/>
                <a:uLnTx/>
                <a:uFillTx/>
                <a:latin typeface="Arial"/>
                <a:cs typeface="Arial"/>
                <a:sym typeface="Arial"/>
              </a:rPr>
              <a:t>T</a:t>
            </a:r>
            <a:r>
              <a:rPr kumimoji="0" lang="en-US" sz="1400" b="0" i="0" u="none" strike="noStrike" kern="0" cap="none" spc="0" normalizeH="0" baseline="0" noProof="0" dirty="0">
                <a:ln>
                  <a:noFill/>
                </a:ln>
                <a:solidFill>
                  <a:schemeClr val="tx1"/>
                </a:solidFill>
                <a:effectLst/>
                <a:uLnTx/>
                <a:uFillTx/>
                <a:latin typeface="Arial"/>
                <a:cs typeface="Arial"/>
                <a:sym typeface="Arial"/>
              </a:rPr>
              <a:t>h</a:t>
            </a:r>
            <a:r>
              <a:rPr kumimoji="0" lang="en-TW" sz="1400" b="0" i="0" u="none" strike="noStrike" kern="0" cap="none" spc="0" normalizeH="0" baseline="0" noProof="0" dirty="0">
                <a:ln>
                  <a:noFill/>
                </a:ln>
                <a:solidFill>
                  <a:schemeClr val="tx1"/>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ALL Concepts can be represented using Kan Extension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A highly useful mathematical construct for </a:t>
            </a:r>
            <a:r>
              <a:rPr kumimoji="0" lang="en-TW" sz="1400" b="0" i="0" u="none" strike="noStrike" kern="0" cap="none" spc="0" normalizeH="0" baseline="0" noProof="0" dirty="0">
                <a:ln>
                  <a:noFill/>
                </a:ln>
                <a:solidFill>
                  <a:schemeClr val="tx1"/>
                </a:solidFill>
                <a:effectLst/>
                <a:uLnTx/>
                <a:uFillTx/>
                <a:latin typeface="Arial"/>
                <a:cs typeface="Arial"/>
                <a:sym typeface="Arial"/>
              </a:rPr>
              <a:t>teaching and learning abstractions.</a:t>
            </a:r>
          </a:p>
        </p:txBody>
      </p:sp>
    </p:spTree>
    <p:extLst>
      <p:ext uri="{BB962C8B-B14F-4D97-AF65-F5344CB8AC3E}">
        <p14:creationId xmlns:p14="http://schemas.microsoft.com/office/powerpoint/2010/main" val="3628642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739667" y="164347"/>
            <a:ext cx="51732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5268" y="4657746"/>
            <a:ext cx="1075745" cy="320595"/>
          </a:xfrm>
          <a:prstGeom prst="rect">
            <a:avLst/>
          </a:prstGeom>
        </p:spPr>
      </p:pic>
      <p:sp>
        <p:nvSpPr>
          <p:cNvPr id="41" name="40 Rectángulo redondeado"/>
          <p:cNvSpPr/>
          <p:nvPr/>
        </p:nvSpPr>
        <p:spPr bwMode="auto">
          <a:xfrm>
            <a:off x="820512"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96911"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a:t>
            </a:r>
          </a:p>
        </p:txBody>
      </p:sp>
      <p:pic>
        <p:nvPicPr>
          <p:cNvPr id="53" name="5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498" y="2104439"/>
            <a:ext cx="839483" cy="546100"/>
          </a:xfrm>
          <a:prstGeom prst="rect">
            <a:avLst/>
          </a:prstGeom>
          <a:solidFill>
            <a:schemeClr val="lt1"/>
          </a:solidFill>
        </p:spPr>
      </p:pic>
      <p:pic>
        <p:nvPicPr>
          <p:cNvPr id="54" name="5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9949" y="3254475"/>
            <a:ext cx="723607" cy="723607"/>
          </a:xfrm>
          <a:prstGeom prst="rect">
            <a:avLst/>
          </a:prstGeom>
          <a:solidFill>
            <a:schemeClr val="lt1"/>
          </a:solidFill>
        </p:spPr>
      </p:pic>
      <p:pic>
        <p:nvPicPr>
          <p:cNvPr id="10" name="9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1715" y="3272828"/>
            <a:ext cx="1098600" cy="705964"/>
          </a:xfrm>
          <a:prstGeom prst="rect">
            <a:avLst/>
          </a:prstGeom>
          <a:solidFill>
            <a:schemeClr val="lt1"/>
          </a:solidFill>
        </p:spPr>
      </p:pic>
      <p:sp>
        <p:nvSpPr>
          <p:cNvPr id="55" name="54 CuadroTexto"/>
          <p:cNvSpPr txBox="1"/>
          <p:nvPr/>
        </p:nvSpPr>
        <p:spPr>
          <a:xfrm>
            <a:off x="1971950"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49289"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59645"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65575" y="2611447"/>
            <a:ext cx="25680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98676" y="2545804"/>
            <a:ext cx="30008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4"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14483"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p>
        </p:txBody>
      </p:sp>
      <p:pic>
        <p:nvPicPr>
          <p:cNvPr id="63" name="6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5070" y="2104439"/>
            <a:ext cx="839483" cy="546100"/>
          </a:xfrm>
          <a:prstGeom prst="rect">
            <a:avLst/>
          </a:prstGeom>
          <a:solidFill>
            <a:schemeClr val="lt1"/>
          </a:solidFill>
        </p:spPr>
      </p:pic>
      <p:pic>
        <p:nvPicPr>
          <p:cNvPr id="64" name="6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7521" y="3254475"/>
            <a:ext cx="723607" cy="723607"/>
          </a:xfrm>
          <a:prstGeom prst="rect">
            <a:avLst/>
          </a:prstGeom>
          <a:solidFill>
            <a:schemeClr val="lt1"/>
          </a:solidFill>
        </p:spPr>
      </p:pic>
      <p:pic>
        <p:nvPicPr>
          <p:cNvPr id="65" name="64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8714" y="3310536"/>
            <a:ext cx="1055337" cy="678163"/>
          </a:xfrm>
          <a:prstGeom prst="rect">
            <a:avLst/>
          </a:prstGeom>
          <a:solidFill>
            <a:schemeClr val="lt1"/>
          </a:solidFill>
        </p:spPr>
      </p:pic>
      <p:sp>
        <p:nvSpPr>
          <p:cNvPr id="66" name="65 CuadroTexto"/>
          <p:cNvSpPr txBox="1"/>
          <p:nvPr/>
        </p:nvSpPr>
        <p:spPr>
          <a:xfrm>
            <a:off x="6489522"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66861"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77217"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74287" y="2622333"/>
            <a:ext cx="421910"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46288" y="2841634"/>
            <a:ext cx="14917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26268" y="2496650"/>
            <a:ext cx="506870" cy="307777"/>
          </a:xfrm>
          <a:prstGeom prst="rect">
            <a:avLst/>
          </a:prstGeom>
          <a:solidFill>
            <a:schemeClr val="lt1"/>
          </a:solidFill>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51754" y="2946775"/>
            <a:ext cx="1247457" cy="246221"/>
          </a:xfrm>
          <a:prstGeom prst="rect">
            <a:avLst/>
          </a:prstGeom>
          <a:solidFill>
            <a:schemeClr val="lt1"/>
          </a:solidFill>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5" y="2606628"/>
            <a:ext cx="46519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29" name="28 Conector recto"/>
          <p:cNvCxnSpPr/>
          <p:nvPr/>
        </p:nvCxnSpPr>
        <p:spPr bwMode="auto">
          <a:xfrm flipV="1">
            <a:off x="1636488" y="2650539"/>
            <a:ext cx="430592" cy="3694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60 Conector recto"/>
          <p:cNvCxnSpPr/>
          <p:nvPr/>
        </p:nvCxnSpPr>
        <p:spPr bwMode="auto">
          <a:xfrm flipV="1">
            <a:off x="6154060" y="2650539"/>
            <a:ext cx="430592" cy="36949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204553" y="2663239"/>
            <a:ext cx="326784" cy="356790"/>
          </a:xfrm>
          <a:prstGeom prst="line">
            <a:avLst/>
          </a:prstGeom>
          <a:solidFill>
            <a:schemeClr val="accent1"/>
          </a:solidFill>
          <a:ln w="9525" cap="flat" cmpd="sng" algn="ctr">
            <a:solidFill>
              <a:srgbClr val="00206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86981" y="2663239"/>
            <a:ext cx="326784" cy="3567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3957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en-US" altLang="zh-TW" sz="4950" b="0" i="0" u="none" strike="noStrike" kern="1200" cap="none" spc="0" normalizeH="0" baseline="0" noProof="0" dirty="0">
                <a:ln>
                  <a:noFill/>
                </a:ln>
                <a:solidFill>
                  <a:schemeClr val="tx1"/>
                </a:solidFill>
                <a:effectLst/>
                <a:uLnTx/>
                <a:uFillTx/>
                <a:latin typeface="Calibri"/>
                <a:ea typeface="STXinwei" panose="02010800040101010101" pitchFamily="2" charset="-122"/>
                <a:sym typeface="Arial"/>
              </a:rPr>
              <a:t>Conflicts/Branches/Intersections that don’t exist in Higher Dimensions</a:t>
            </a:r>
            <a:endParaRPr kumimoji="0" lang="en-US" altLang="zh-CN" sz="4950" b="0" i="0" u="none" strike="noStrike" kern="1200" cap="none" spc="0" normalizeH="0" baseline="0" noProof="0" dirty="0">
              <a:ln>
                <a:noFill/>
              </a:ln>
              <a:solidFill>
                <a:schemeClr val="tx1"/>
              </a:solidFill>
              <a:effectLst/>
              <a:uLnTx/>
              <a:uFillTx/>
              <a:latin typeface="Calibri"/>
              <a:ea typeface="STXinwei" panose="02010800040101010101" pitchFamily="2" charset="-122"/>
              <a:sym typeface="Arial"/>
            </a:endParaRPr>
          </a:p>
        </p:txBody>
      </p:sp>
    </p:spTree>
    <p:extLst>
      <p:ext uri="{BB962C8B-B14F-4D97-AF65-F5344CB8AC3E}">
        <p14:creationId xmlns:p14="http://schemas.microsoft.com/office/powerpoint/2010/main" val="1427789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979840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ONLY SOME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possible</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GB" sz="14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742363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5483" y="174188"/>
            <a:ext cx="699262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Kuhn’s Cycle and Category Theory</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www.thwink.org</a:t>
            </a:r>
            <a:r>
              <a:rPr kumimoji="0" lang="en-US" sz="788" b="0" i="0" u="none" strike="noStrike" kern="0" cap="none" spc="0" normalizeH="0" baseline="0" noProof="0" dirty="0">
                <a:ln>
                  <a:noFill/>
                </a:ln>
                <a:solidFill>
                  <a:schemeClr val="tx1"/>
                </a:solidFill>
                <a:effectLst/>
                <a:uLnTx/>
                <a:uFillTx/>
                <a:latin typeface="Arial"/>
                <a:cs typeface="Arial"/>
                <a:sym typeface="Arial"/>
              </a:rPr>
              <a:t>/sustain/glossary/</a:t>
            </a:r>
            <a:r>
              <a:rPr kumimoji="0" lang="en-US" sz="788" b="0" i="0" u="none" strike="noStrike" kern="0" cap="none" spc="0" normalizeH="0" baseline="0" noProof="0" dirty="0" err="1">
                <a:ln>
                  <a:noFill/>
                </a:ln>
                <a:solidFill>
                  <a:schemeClr val="tx1"/>
                </a:solidFill>
                <a:effectLst/>
                <a:uLnTx/>
                <a:uFillTx/>
                <a:latin typeface="Arial"/>
                <a:cs typeface="Arial"/>
                <a:sym typeface="Arial"/>
              </a:rPr>
              <a:t>KuhnCycle.htm</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1628039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Productivity loss</a:t>
            </a:r>
            <a:r>
              <a:rPr kumimoji="0" lang="zh-CN" alt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a:t>
            </a:r>
            <a:r>
              <a:rPr kumimoji="0" lang="en-US" altLang="zh-CN" sz="3300" b="0" i="0" u="none" strike="noStrike" kern="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due to </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Process Bottleneck</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prstClr val="white"/>
                </a:solidFill>
                <a:effectLst/>
                <a:uLnTx/>
                <a:uFillTx/>
                <a:latin typeface="Arial"/>
                <a:cs typeface="Arial"/>
                <a:sym typeface="Arial"/>
              </a:rPr>
              <a:t>https://</a:t>
            </a:r>
            <a:r>
              <a:rPr kumimoji="0" lang="en-US" sz="788" b="0" i="0" u="none" strike="noStrike" kern="0" cap="none" spc="0" normalizeH="0" baseline="0" noProof="0" dirty="0" err="1">
                <a:ln>
                  <a:noFill/>
                </a:ln>
                <a:solidFill>
                  <a:prstClr val="white"/>
                </a:solidFill>
                <a:effectLst/>
                <a:uLnTx/>
                <a:uFillTx/>
                <a:latin typeface="Arial"/>
                <a:cs typeface="Arial"/>
                <a:sym typeface="Arial"/>
              </a:rPr>
              <a:t>youtu.be</a:t>
            </a:r>
            <a:r>
              <a:rPr kumimoji="0" lang="en-US" sz="788" b="0" i="0" u="none" strike="noStrike" kern="0" cap="none" spc="0" normalizeH="0" baseline="0" noProof="0" dirty="0">
                <a:ln>
                  <a:noFill/>
                </a:ln>
                <a:solidFill>
                  <a:prstClr val="white"/>
                </a:solidFill>
                <a:effectLst/>
                <a:uLnTx/>
                <a:uFillTx/>
                <a:latin typeface="Arial"/>
                <a:cs typeface="Arial"/>
                <a:sym typeface="Arial"/>
              </a:rPr>
              <a:t>/p7-U1_E_j3w</a:t>
            </a:r>
            <a:endParaRPr kumimoji="0" lang="en-US" sz="788" b="0" i="0" u="none" strike="noStrike" kern="1200" cap="none" spc="0" normalizeH="0" baseline="0" noProof="0" dirty="0">
              <a:ln>
                <a:noFill/>
              </a:ln>
              <a:solidFill>
                <a:prstClr val="white"/>
              </a:solidFill>
              <a:effectLst/>
              <a:uLnTx/>
              <a:uFillTx/>
              <a:latin typeface="Calibri"/>
              <a:ea typeface="+mn-ea"/>
              <a:cs typeface="Arial"/>
              <a:sym typeface="Arial"/>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1657561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New Productivity came from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399788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solidFill>
                  <a:schemeClr val="tx1"/>
                </a:solidFill>
              </a:rPr>
              <a:t>关键词：</a:t>
            </a:r>
            <a:r>
              <a:rPr lang="en-US" altLang="zh-CN" dirty="0">
                <a:solidFill>
                  <a:schemeClr val="tx1"/>
                </a:solidFill>
              </a:rPr>
              <a:t>Incommensurability </a:t>
            </a:r>
            <a:r>
              <a:rPr lang="zh-CN" altLang="en-US" dirty="0">
                <a:solidFill>
                  <a:schemeClr val="tx1"/>
                </a:solidFill>
              </a:rPr>
              <a:t>（不可通约）</a:t>
            </a:r>
            <a:endParaRPr lang="en-US" dirty="0">
              <a:solidFill>
                <a:schemeClr val="tx1"/>
              </a:solidFill>
            </a:endParaRPr>
          </a:p>
        </p:txBody>
      </p:sp>
      <p:sp>
        <p:nvSpPr>
          <p:cNvPr id="5" name="Content Placeholder 2"/>
          <p:cNvSpPr>
            <a:spLocks noGrp="1"/>
          </p:cNvSpPr>
          <p:nvPr>
            <p:ph idx="1"/>
          </p:nvPr>
        </p:nvSpPr>
        <p:spPr>
          <a:xfrm>
            <a:off x="457200" y="1320968"/>
            <a:ext cx="8229600" cy="1516005"/>
          </a:xfrm>
        </p:spPr>
        <p:txBody>
          <a:bodyPr>
            <a:normAutofit fontScale="70000" lnSpcReduction="20000"/>
          </a:bodyPr>
          <a:lstStyle/>
          <a:p>
            <a:r>
              <a:rPr lang="zh-CN" altLang="en-US" sz="3000" dirty="0">
                <a:solidFill>
                  <a:schemeClr val="tx1"/>
                </a:solidFill>
              </a:rPr>
              <a:t>产业创新导致行为“范式”的转移</a:t>
            </a:r>
            <a:endParaRPr lang="en-US" altLang="zh-CN" sz="3000" dirty="0">
              <a:solidFill>
                <a:schemeClr val="tx1"/>
              </a:solidFill>
            </a:endParaRPr>
          </a:p>
          <a:p>
            <a:pPr lvl="1"/>
            <a:r>
              <a:rPr lang="en-US" altLang="zh-CN" sz="2700" dirty="0">
                <a:solidFill>
                  <a:schemeClr val="tx1"/>
                </a:solidFill>
              </a:rPr>
              <a:t>Paradigm shift (</a:t>
            </a:r>
            <a:r>
              <a:rPr lang="zh-CN" altLang="en-US" sz="2700" dirty="0">
                <a:solidFill>
                  <a:schemeClr val="tx1"/>
                </a:solidFill>
              </a:rPr>
              <a:t>范式转移）</a:t>
            </a:r>
            <a:endParaRPr lang="en-US" altLang="zh-CN" sz="2700" dirty="0">
              <a:solidFill>
                <a:schemeClr val="tx1"/>
              </a:solidFill>
            </a:endParaRPr>
          </a:p>
          <a:p>
            <a:pPr lvl="1"/>
            <a:r>
              <a:rPr lang="zh-CN" altLang="en-US" sz="2700" dirty="0">
                <a:solidFill>
                  <a:schemeClr val="tx1"/>
                </a:solidFill>
              </a:rPr>
              <a:t>传统产业的范式，不再适用于新的社会环境</a:t>
            </a:r>
            <a:endParaRPr lang="en-US" dirty="0">
              <a:solidFill>
                <a:schemeClr val="tx1"/>
              </a:solidFill>
            </a:endParaRPr>
          </a:p>
        </p:txBody>
      </p:sp>
      <p:sp>
        <p:nvSpPr>
          <p:cNvPr id="6" name="TextBox 5"/>
          <p:cNvSpPr txBox="1"/>
          <p:nvPr/>
        </p:nvSpPr>
        <p:spPr>
          <a:xfrm>
            <a:off x="2516630" y="746780"/>
            <a:ext cx="327365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rPr>
              <a:t>plato.stanford.edu</a:t>
            </a:r>
            <a:r>
              <a:rPr kumimoji="0" lang="en-US" sz="1050" b="0" i="0" u="none" strike="noStrike" kern="0" cap="none" spc="0" normalizeH="0" baseline="0" noProof="0" dirty="0">
                <a:ln>
                  <a:noFill/>
                </a:ln>
                <a:solidFill>
                  <a:prstClr val="white"/>
                </a:solidFill>
                <a:effectLst/>
                <a:uLnTx/>
                <a:uFillTx/>
                <a:latin typeface="Arial"/>
                <a:cs typeface="Arial"/>
                <a:sym typeface="Arial"/>
              </a:rPr>
              <a:t>/entries/incommensurability/</a:t>
            </a:r>
          </a:p>
        </p:txBody>
      </p:sp>
      <p:pic>
        <p:nvPicPr>
          <p:cNvPr id="3" name="Picture 2">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362467" y="4737299"/>
            <a:ext cx="558197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foodtank.com</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/news/2015/01/five-ways-cell-phones-are-changing-agriculture-in-</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africa</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1187247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tx1"/>
                </a:solidFill>
                <a:latin typeface="黑体" panose="02010609060101010101" pitchFamily="49" charset="-122"/>
                <a:ea typeface="黑体" panose="02010609060101010101" pitchFamily="49" charset="-122"/>
              </a:rPr>
              <a:t>管理本体隐喻：管理</a:t>
            </a:r>
            <a:r>
              <a:rPr lang="en-US" altLang="zh-CN" dirty="0" err="1">
                <a:solidFill>
                  <a:schemeClr val="tx1"/>
                </a:solidFill>
                <a:latin typeface="黑体" panose="02010609060101010101" pitchFamily="49" charset="-122"/>
                <a:ea typeface="黑体" panose="02010609060101010101" pitchFamily="49" charset="-122"/>
              </a:rPr>
              <a:t>MediaWiki</a:t>
            </a:r>
            <a:r>
              <a:rPr lang="zh-CN" altLang="en-US" dirty="0">
                <a:solidFill>
                  <a:schemeClr val="tx1"/>
                </a:solidFill>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6088582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solidFill>
                  <a:srgbClr val="DBB76C"/>
                </a:solidFill>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solidFill>
                <a:srgbClr val="DBB76C"/>
              </a:solidFill>
              <a:effectLst/>
              <a:uLnTx/>
              <a:uFillTx/>
              <a:latin typeface="Arial" charset="0"/>
              <a:ea typeface="Arial" charset="0"/>
              <a:cs typeface="Arial" charset="0"/>
              <a:sym typeface="Arial"/>
            </a:endParaRPr>
          </a:p>
        </p:txBody>
      </p:sp>
      <p:sp>
        <p:nvSpPr>
          <p:cNvPr id="6" name="Rectangle 5"/>
          <p:cNvSpPr/>
          <p:nvPr/>
        </p:nvSpPr>
        <p:spPr>
          <a:xfrm>
            <a:off x="573731" y="563033"/>
            <a:ext cx="8295308" cy="461665"/>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24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Saunders Mac Lane</a:t>
            </a:r>
            <a:r>
              <a:rPr kumimoji="0" lang="zh-CN" altLang="en-US" sz="24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从数学文献中所总结出的各种动词片语</a:t>
            </a:r>
            <a:endParaRPr kumimoji="0" lang="en-US" sz="24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sp>
        <p:nvSpPr>
          <p:cNvPr id="4" name="Rectangle 3"/>
          <p:cNvSpPr/>
          <p:nvPr/>
        </p:nvSpPr>
        <p:spPr>
          <a:xfrm>
            <a:off x="751077" y="4608931"/>
            <a:ext cx="7940617" cy="492443"/>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mr-IN" sz="1300" b="0" i="0" u="none" strike="noStrike" kern="0" cap="none" spc="0" normalizeH="0" baseline="0" noProof="0" dirty="0" err="1">
                <a:ln>
                  <a:noFill/>
                </a:ln>
                <a:solidFill>
                  <a:schemeClr val="tx1"/>
                </a:solidFill>
                <a:effectLst/>
                <a:uLnTx/>
                <a:uFillTx/>
                <a:latin typeface="Arial"/>
                <a:sym typeface="Arial"/>
              </a:rPr>
              <a:t>http</a:t>
            </a:r>
            <a:r>
              <a:rPr kumimoji="0" lang="mr-IN" sz="1300" b="0" i="0" u="none" strike="noStrike" kern="0" cap="none" spc="0" normalizeH="0" baseline="0" noProof="0" dirty="0">
                <a:ln>
                  <a:noFill/>
                </a:ln>
                <a:solidFill>
                  <a:schemeClr val="tx1"/>
                </a:solidFill>
                <a:effectLst/>
                <a:uLnTx/>
                <a:uFillTx/>
                <a:latin typeface="Arial"/>
                <a:sym typeface="Arial"/>
              </a:rPr>
              <a:t>://</a:t>
            </a:r>
            <a:r>
              <a:rPr kumimoji="0" lang="mr-IN" sz="1300" b="0" i="0" u="none" strike="noStrike" kern="0" cap="none" spc="0" normalizeH="0" baseline="0" noProof="0" dirty="0" err="1">
                <a:ln>
                  <a:noFill/>
                </a:ln>
                <a:solidFill>
                  <a:schemeClr val="tx1"/>
                </a:solidFill>
                <a:effectLst/>
                <a:uLnTx/>
                <a:uFillTx/>
                <a:latin typeface="Arial"/>
                <a:sym typeface="Arial"/>
              </a:rPr>
              <a:t>links.jstor.org</a:t>
            </a:r>
            <a:r>
              <a:rPr kumimoji="0" lang="mr-IN" sz="1300" b="0" i="0" u="none" strike="noStrike" kern="0" cap="none" spc="0" normalizeH="0" baseline="0" noProof="0" dirty="0">
                <a:ln>
                  <a:noFill/>
                </a:ln>
                <a:solidFill>
                  <a:schemeClr val="tx1"/>
                </a:solidFill>
                <a:effectLst/>
                <a:uLnTx/>
                <a:uFillTx/>
                <a:latin typeface="Arial"/>
                <a:sym typeface="Arial"/>
              </a:rPr>
              <a:t>/</a:t>
            </a:r>
            <a:r>
              <a:rPr kumimoji="0" lang="mr-IN" sz="1300" b="0" i="0" u="none" strike="noStrike" kern="0" cap="none" spc="0" normalizeH="0" baseline="0" noProof="0" dirty="0" err="1">
                <a:ln>
                  <a:noFill/>
                </a:ln>
                <a:solidFill>
                  <a:schemeClr val="tx1"/>
                </a:solidFill>
                <a:effectLst/>
                <a:uLnTx/>
                <a:uFillTx/>
                <a:latin typeface="Arial"/>
                <a:sym typeface="Arial"/>
              </a:rPr>
              <a:t>sici?sici</a:t>
            </a:r>
            <a:r>
              <a:rPr kumimoji="0" lang="mr-IN" sz="1300" b="0" i="0" u="none" strike="noStrike" kern="0" cap="none" spc="0" normalizeH="0" baseline="0" noProof="0" dirty="0">
                <a:ln>
                  <a:noFill/>
                </a:ln>
                <a:solidFill>
                  <a:schemeClr val="tx1"/>
                </a:solidFill>
                <a:effectLst/>
                <a:uLnTx/>
                <a:uFillTx/>
                <a:latin typeface="Arial"/>
                <a:sym typeface="Arial"/>
              </a:rPr>
              <a:t>=0002-9890%28198108%2F09%2988%3A7%3C462%3AMMASFT%3E2.0.CO%3B2-D</a:t>
            </a:r>
            <a:endParaRPr kumimoji="0" lang="en-US" sz="1300" b="0" i="0" u="none" strike="noStrike" kern="0" cap="none" spc="0" normalizeH="0" baseline="0" noProof="0" dirty="0">
              <a:ln>
                <a:noFill/>
              </a:ln>
              <a:solidFill>
                <a:schemeClr val="tx1"/>
              </a:solidFill>
              <a:effectLst/>
              <a:uLnTx/>
              <a:uFillTx/>
              <a:latin typeface="Arial"/>
              <a:cs typeface="Arial"/>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13897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Carlo </a:t>
            </a:r>
            <a:r>
              <a:rPr kumimoji="0" lang="en-US" altLang="zh-CN" sz="2400" b="0" i="0" u="none" strike="noStrike" kern="0" cap="none" spc="0" normalizeH="0" baseline="0" noProof="0" dirty="0" err="1">
                <a:ln>
                  <a:noFill/>
                </a:ln>
                <a:solidFill>
                  <a:schemeClr val="tx1"/>
                </a:solidFill>
                <a:effectLst/>
                <a:uLnTx/>
                <a:uFillTx/>
                <a:latin typeface="Hei" charset="-122"/>
                <a:ea typeface="Hei" charset="-122"/>
                <a:cs typeface="Hei" charset="-122"/>
                <a:sym typeface="Arial"/>
              </a:rPr>
              <a:t>Rovelli</a:t>
            </a:r>
            <a:r>
              <a:rPr kumimoji="0" lang="zh-CN" altLang="en-US"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的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Ontological</a:t>
            </a:r>
            <a:r>
              <a:rPr kumimoji="0" lang="zh-CN" altLang="en-US"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Map of Space-Time</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8384776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431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黑体" panose="02010609060101010101" pitchFamily="49" charset="-122"/>
                <a:ea typeface="黑体" panose="02010609060101010101" pitchFamily="49" charset="-122"/>
              </a:rPr>
              <a:t>Ontological Engineering (</a:t>
            </a:r>
            <a:r>
              <a:rPr lang="zh-CN" altLang="en-US" dirty="0">
                <a:solidFill>
                  <a:schemeClr val="tx1"/>
                </a:solidFill>
                <a:latin typeface="黑体" panose="02010609060101010101" pitchFamily="49" charset="-122"/>
                <a:ea typeface="黑体" panose="02010609060101010101" pitchFamily="49" charset="-122"/>
              </a:rPr>
              <a:t>知识图谱</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594956" y="4569935"/>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Ontology engineering </a:t>
            </a: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solidFill>
                  <a:schemeClr val="tx1"/>
                </a:solidFill>
                <a:latin typeface="黑体" panose="02010609060101010101" pitchFamily="49" charset="-122"/>
                <a:ea typeface="黑体" panose="02010609060101010101" pitchFamily="49" charset="-122"/>
              </a:rPr>
              <a:t>Air Table/Google Table</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a:stretch>
            <a:fillRect/>
          </a:stretch>
        </p:blipFill>
        <p:spPr>
          <a:xfrm>
            <a:off x="4285096" y="1688122"/>
            <a:ext cx="4603316" cy="2632385"/>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a:stretch>
            <a:fillRect/>
          </a:stretch>
        </p:blipFill>
        <p:spPr>
          <a:xfrm>
            <a:off x="386218" y="1688122"/>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spTree>
    <p:extLst>
      <p:ext uri="{BB962C8B-B14F-4D97-AF65-F5344CB8AC3E}">
        <p14:creationId xmlns:p14="http://schemas.microsoft.com/office/powerpoint/2010/main" val="4095350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tx1"/>
                </a:solidFill>
                <a:latin typeface="黑体" panose="02010609060101010101" pitchFamily="49" charset="-122"/>
                <a:ea typeface="黑体" panose="02010609060101010101" pitchFamily="49" charset="-122"/>
              </a:rPr>
              <a:t>可计算图形语意：</a:t>
            </a:r>
            <a:r>
              <a:rPr lang="en-US" altLang="zh-CN" dirty="0">
                <a:solidFill>
                  <a:schemeClr val="tx1"/>
                </a:solidFill>
                <a:latin typeface="黑体" panose="02010609060101010101" pitchFamily="49" charset="-122"/>
                <a:ea typeface="黑体" panose="02010609060101010101" pitchFamily="49" charset="-122"/>
              </a:rPr>
              <a:t>Computable Semantics</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1756123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solidFill>
                  <a:schemeClr val="tx1"/>
                </a:solidFill>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solidFill>
                  <a:schemeClr val="tx1"/>
                </a:solidFill>
                <a:latin typeface="Hei" charset="-122"/>
                <a:ea typeface="Hei" charset="-122"/>
                <a:cs typeface="Hei" charset="-122"/>
              </a:rPr>
              <a:t>)</a:t>
            </a:r>
          </a:p>
          <a:p>
            <a:pPr marL="342900" lvl="1" indent="0">
              <a:lnSpc>
                <a:spcPct val="110000"/>
              </a:lnSpc>
              <a:buNone/>
            </a:pPr>
            <a:r>
              <a:rPr lang="en-US" altLang="zh-CN" sz="1700" dirty="0">
                <a:solidFill>
                  <a:schemeClr val="tx1"/>
                </a:solidFill>
                <a:latin typeface="Hei" charset="-122"/>
                <a:ea typeface="Hei" charset="-122"/>
                <a:cs typeface="Hei" charset="-122"/>
              </a:rPr>
              <a:t>							-Richard </a:t>
            </a:r>
            <a:r>
              <a:rPr lang="en-US" altLang="zh-CN" sz="1700" dirty="0" err="1">
                <a:solidFill>
                  <a:schemeClr val="tx1"/>
                </a:solidFill>
                <a:latin typeface="Hei" charset="-122"/>
                <a:ea typeface="Hei" charset="-122"/>
                <a:cs typeface="Hei" charset="-122"/>
              </a:rPr>
              <a:t>Southwell</a:t>
            </a:r>
            <a:endParaRPr lang="en-US" altLang="zh-CN" sz="1700"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The Best One Hour Summary of Category Theory</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Tree>
    <p:extLst>
      <p:ext uri="{BB962C8B-B14F-4D97-AF65-F5344CB8AC3E}">
        <p14:creationId xmlns:p14="http://schemas.microsoft.com/office/powerpoint/2010/main" val="28499218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solidFill>
                  <a:schemeClr val="tx1"/>
                </a:solidFill>
                <a:latin typeface="Hei" charset="-122"/>
                <a:ea typeface="Hei" charset="-122"/>
                <a:cs typeface="Hei" charset="-122"/>
              </a:rPr>
              <a:t>By the Discoverer of Monad Prof. Philip </a:t>
            </a:r>
            <a:r>
              <a:rPr lang="en-US" altLang="zh-CN" sz="1700" dirty="0" err="1">
                <a:solidFill>
                  <a:schemeClr val="tx1"/>
                </a:solidFill>
                <a:latin typeface="Hei" charset="-122"/>
                <a:ea typeface="Hei" charset="-122"/>
                <a:cs typeface="Hei" charset="-122"/>
              </a:rPr>
              <a:t>Wadler</a:t>
            </a:r>
            <a:endParaRPr lang="en-US" altLang="zh-CN" sz="1700"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The Best Summary on Type Theory</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2409525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Dependent Type Theory</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416101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A comparison chart that extends Applied Category Theory’s table by </a:t>
            </a:r>
            <a:r>
              <a:rPr lang="en-US" sz="1000">
                <a:latin typeface="Arial Rounded MT Bold" panose="020F0704030504030204" pitchFamily="34" charset="77"/>
              </a:rPr>
              <a:t>David Spivak</a:t>
            </a:r>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2" name="Picture 11">
            <a:hlinkClick r:id="rId2"/>
            <a:extLst>
              <a:ext uri="{FF2B5EF4-FFF2-40B4-BE49-F238E27FC236}">
                <a16:creationId xmlns:a16="http://schemas.microsoft.com/office/drawing/2014/main" id="{D8E4B653-89FC-774C-825F-4A2DBDFBE0EC}"/>
              </a:ext>
            </a:extLst>
          </p:cNvPr>
          <p:cNvPicPr>
            <a:picLocks noChangeAspect="1"/>
          </p:cNvPicPr>
          <p:nvPr/>
        </p:nvPicPr>
        <p:blipFill>
          <a:blip r:embed="rId3"/>
          <a:stretch>
            <a:fillRect/>
          </a:stretch>
        </p:blipFill>
        <p:spPr>
          <a:xfrm>
            <a:off x="3136496" y="1580757"/>
            <a:ext cx="2871008" cy="2029708"/>
          </a:xfrm>
          <a:prstGeom prst="rect">
            <a:avLst/>
          </a:prstGeom>
        </p:spPr>
      </p:pic>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4"/>
          <a:stretch>
            <a:fillRect/>
          </a:stretch>
        </p:blipFill>
        <p:spPr>
          <a:xfrm>
            <a:off x="6150151" y="1580757"/>
            <a:ext cx="2871007" cy="2029708"/>
          </a:xfrm>
          <a:prstGeom prst="rect">
            <a:avLst/>
          </a:prstGeom>
        </p:spPr>
      </p:pic>
      <p:pic>
        <p:nvPicPr>
          <p:cNvPr id="14" name="Picture 13">
            <a:hlinkClick r:id="rId5"/>
            <a:extLst>
              <a:ext uri="{FF2B5EF4-FFF2-40B4-BE49-F238E27FC236}">
                <a16:creationId xmlns:a16="http://schemas.microsoft.com/office/drawing/2014/main" id="{34D4CBC1-4069-324C-AE67-CCDC5AADF26D}"/>
              </a:ext>
            </a:extLst>
          </p:cNvPr>
          <p:cNvPicPr>
            <a:picLocks noChangeAspect="1"/>
          </p:cNvPicPr>
          <p:nvPr/>
        </p:nvPicPr>
        <p:blipFill>
          <a:blip r:embed="rId6"/>
          <a:stretch>
            <a:fillRect/>
          </a:stretch>
        </p:blipFill>
        <p:spPr>
          <a:xfrm>
            <a:off x="122842" y="1580757"/>
            <a:ext cx="2871007" cy="2029708"/>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099287"/>
            <a:ext cx="4751109" cy="738664"/>
          </a:xfrm>
          <a:prstGeom prst="rect">
            <a:avLst/>
          </a:prstGeom>
          <a:noFill/>
        </p:spPr>
        <p:txBody>
          <a:bodyPr wrap="square" rtlCol="0">
            <a:spAutoFit/>
          </a:bodyPr>
          <a:lstStyle/>
          <a:p>
            <a:r>
              <a:rPr lang="en-US" dirty="0"/>
              <a:t>Youtuber </a:t>
            </a:r>
            <a:r>
              <a:rPr lang="en-US" dirty="0" err="1">
                <a:hlinkClick r:id="rId7"/>
              </a:rPr>
              <a:t>blargoner</a:t>
            </a:r>
            <a:r>
              <a:rPr lang="en-US" dirty="0"/>
              <a:t>: An introduction to categories, functors, and universal properties, with applications to the lambda calculus and functional programming.</a:t>
            </a:r>
            <a:endParaRPr lang="en-TW" dirty="0"/>
          </a:p>
        </p:txBody>
      </p:sp>
    </p:spTree>
    <p:extLst>
      <p:ext uri="{BB962C8B-B14F-4D97-AF65-F5344CB8AC3E}">
        <p14:creationId xmlns:p14="http://schemas.microsoft.com/office/powerpoint/2010/main" val="3299160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3490518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9745</TotalTime>
  <Words>2728</Words>
  <Application>Microsoft Macintosh PowerPoint</Application>
  <PresentationFormat>On-screen Show (16:9)</PresentationFormat>
  <Paragraphs>366</Paragraphs>
  <Slides>78</Slides>
  <Notes>25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78</vt:i4>
      </vt:variant>
    </vt:vector>
  </HeadingPairs>
  <TitlesOfParts>
    <vt:vector size="90" baseType="lpstr">
      <vt:lpstr>Hei</vt:lpstr>
      <vt:lpstr>黑体</vt:lpstr>
      <vt:lpstr>STXingkai</vt:lpstr>
      <vt:lpstr>华文新魏</vt:lpstr>
      <vt:lpstr>华文新魏</vt:lpstr>
      <vt:lpstr>Weibei SC</vt:lpstr>
      <vt:lpstr>Arial</vt:lpstr>
      <vt:lpstr>Arial Rounded MT Bold</vt:lpstr>
      <vt:lpstr>Calibri</vt:lpstr>
      <vt:lpstr>Times</vt:lpstr>
      <vt:lpstr>Simple Light</vt:lpstr>
      <vt:lpstr>1_Simple Light</vt:lpstr>
      <vt:lpstr>超越学科界限的认知基础 Transdisciplinary Cognitive Foundation</vt:lpstr>
      <vt:lpstr>Abstract Specification</vt:lpstr>
      <vt:lpstr>What is Knowledge?</vt:lpstr>
      <vt:lpstr>A simple exercise</vt:lpstr>
      <vt:lpstr>What is a Homotopy?</vt:lpstr>
      <vt:lpstr>Knowledge Representation in Topology</vt:lpstr>
      <vt:lpstr>What is a Natural Transformation?</vt:lpstr>
      <vt:lpstr>What is a Functor?</vt:lpstr>
      <vt:lpstr>What is a Morphism (Function)?</vt:lpstr>
      <vt:lpstr>A short introduction video</vt:lpstr>
      <vt:lpstr>Representation of Action</vt:lpstr>
      <vt:lpstr>Change in Action S across multiple intervals</vt:lpstr>
      <vt:lpstr>Let’s listen to Ted Nelson’s confession (again)</vt:lpstr>
      <vt:lpstr>Some implementations of Ted Nelson’s Xanadu</vt:lpstr>
      <vt:lpstr>Representing Graphical Information Content</vt:lpstr>
      <vt:lpstr>Connecting Abstract and Concrete Domains</vt:lpstr>
      <vt:lpstr>PowerPoint Presentation</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Universal Resource Locator, Identifier, Name as names of functions (especially with path information)</vt:lpstr>
      <vt:lpstr>Modeling everything as Types of Functions</vt:lpstr>
      <vt:lpstr>Propositions as Types (names with format)</vt:lpstr>
      <vt:lpstr>NsM complements Type Theory</vt:lpstr>
      <vt:lpstr>Representing Functions as Paths</vt:lpstr>
      <vt:lpstr>From Category Theory to Higher Type Theory</vt:lpstr>
      <vt:lpstr>Soundness</vt:lpstr>
      <vt:lpstr>PowerPoint Presentation</vt:lpstr>
      <vt:lpstr>PowerPoint Presentation</vt:lpstr>
      <vt:lpstr>PowerPoint Presentation</vt:lpstr>
      <vt:lpstr>PowerPoint Presentation</vt:lpstr>
      <vt:lpstr>All concepts (ideas) are Kan Extensions      -Saunder Mac Lane</vt:lpstr>
      <vt:lpstr>Category Theory is all about Composing Arrows</vt:lpstr>
      <vt:lpstr>Universal Constructions</vt:lpstr>
      <vt:lpstr>PowerPoint Presentation</vt:lpstr>
      <vt:lpstr>Higher Dimensional Structure  denoted by Arrows</vt:lpstr>
      <vt:lpstr>The Idea of Multiplication expressed in Arrows</vt:lpstr>
      <vt:lpstr>The World According to Category Theory</vt:lpstr>
      <vt:lpstr>The Types of Arrows</vt:lpstr>
      <vt:lpstr>Vertical Composition</vt:lpstr>
      <vt:lpstr>Horizontal Composition</vt:lpstr>
      <vt:lpstr>Kleisli Arrow of outrageous Fortune</vt:lpstr>
      <vt:lpstr>Category Theory and Unary Arithmetic</vt:lpstr>
      <vt:lpstr>Category Theory and Type Theory</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关键词：Incommensurability （不可通约）</vt:lpstr>
      <vt:lpstr>管理本体隐喻：管理MediaWiki词汇</vt:lpstr>
      <vt:lpstr>PowerPoint Presentation</vt:lpstr>
      <vt:lpstr>PowerPoint Presentation</vt:lpstr>
      <vt:lpstr>PowerPoint Presentation</vt:lpstr>
      <vt:lpstr>Ontological Engineering (知识图谱)</vt:lpstr>
      <vt:lpstr>Air Table/Google Table</vt:lpstr>
      <vt:lpstr>可计算图形语意：Computable Semantics</vt:lpstr>
      <vt:lpstr>Sensor Placement and Data Collection</vt:lpstr>
      <vt:lpstr>PowerPoint Presentation</vt:lpstr>
      <vt:lpstr>PowerPoint Presentation</vt:lpstr>
      <vt:lpstr>PowerPoint Presentation</vt:lpstr>
      <vt:lpstr>Summary</vt:lpstr>
      <vt:lpstr>References</vt:lpstr>
      <vt:lpstr>References</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1905</cp:revision>
  <dcterms:modified xsi:type="dcterms:W3CDTF">2020-10-19T08:33:55Z</dcterms:modified>
</cp:coreProperties>
</file>